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34" r:id="rId2"/>
    <p:sldId id="256" r:id="rId3"/>
    <p:sldId id="337" r:id="rId4"/>
    <p:sldId id="335" r:id="rId5"/>
    <p:sldId id="336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12C012-E162-C8E7-5C40-DCEA83DC9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62B02D2-3A1E-7328-D3F3-A00EC965A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1E7E37-3DD4-4628-4C08-8095F5FE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A89304-2E88-B513-F956-031F0FB1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E3CBE3-65FA-52EB-CEF9-FBE2ECF0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41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7AFE63-06E7-CECF-D9B9-C58F65AF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4D2C16C-EAEB-BD08-5F7B-ECFF4753B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34874C-EFE8-954E-B1E1-BAEB8112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862E3F-6490-6010-20F3-E1426DC4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A0D11A-F19E-C98F-55A6-C2B11584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89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465BDBF-7C44-F0C3-DCB8-72336C1E7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B29E9AF-576B-6B76-262C-5F02331A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34EAF2-4F77-0A1F-AB68-816DD862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C81603-7598-5560-E780-775C87B5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0C54FB-E981-B279-FABC-C89F48E7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22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F2EFB3-4614-CB49-358E-7477ECB4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2CB729-1496-34D6-205F-7308EEA7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7C991E-0D6A-B5A5-F61F-DFE22773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139216-D38C-CF65-FF83-3848CC5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0B113D-D45C-8FB8-29EC-C6D8F956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64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CB8BA1-E9E7-D16A-48F1-59743630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B556EE-6CCA-1E4D-11AD-4A6137D8A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04E4DF-0020-2F32-9168-B96CECB4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A80978-5CDB-8B35-56AF-D51DFF5D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84BABC-80B2-2C3F-48BC-441248DE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86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CA9A9A-74DB-33C8-D1D7-3F43C585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602FAA-D3D6-B232-1D36-BBF833490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83217C-D6C0-C4EC-FE1A-1ADFA63C7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5C199F5-9AC9-1C31-67F4-848C2817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03FB6F-3A40-D4F4-4CE2-4983620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AA6FB19-77B1-757D-2F3C-2D24D905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64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B43970-16A8-5785-3C53-30A21030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E1C639-54EB-0809-9187-6E0E28CF3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129014E-F9A8-9562-CE46-80C98F1F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1D6836C-51D9-417A-7B05-46F153BE6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14E235-FC64-9B3B-AAD4-BCB952693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B8163BF-A872-EB96-ADBF-9C105E55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718C63A-A9F1-4AC7-51D8-D9193D24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29C7989-8D06-5335-AE5F-D47A46F9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86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57F8EF-7FA4-552F-D9D8-A917A0F8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E16C68B-D1FA-5D34-2BDC-63E434A2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0507264-F08D-119B-6B6E-F30CF456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B259F2-AA15-8CCF-6985-5CFFB331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36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F1477C-1BBB-453E-75BD-0E44F31DB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23C627D-FCA9-E59E-6102-CFB491DD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D99F50-290E-9B0B-A831-4CD3E471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78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27E542-D3EA-31B4-6D6A-31B6D993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A5313D-4BE0-0791-E1CC-C9678D7EB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100CC7-41A7-D126-2447-054FAD4A0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3FD54F-DC1D-D698-4DDD-D6D8ED1C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54C09F-6B20-ACF5-AD6D-D3909EF3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97F92D-227F-098E-A039-B59BD877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46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C6E1B2-C531-F0A6-2548-DC9A9046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4173E45-30EF-E5AB-4306-0B93D9C7A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0FB6A66-A9D8-786E-78C3-94BB724F9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631ADC8-3EFC-D7A2-F48C-8A993073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BAEC98-8DBD-727B-61B0-633BBDF9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93C942A-CA72-C754-FAE2-89C0A381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092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B2E8EB-69F6-2C91-6876-7B54B599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9D8F29-FDE1-DEED-6C84-6A5E68C3F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B911BF-C0EB-9350-92EE-21C5F50F0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AB005-E196-43E2-80CD-644AD7C82022}" type="datetimeFigureOut">
              <a:rPr lang="zh-TW" altLang="en-US" smtClean="0"/>
              <a:t>2025/12/14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61AB1E-C6DD-B480-6768-BD75357C1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8EF583-9E98-D716-180C-E91CA27A5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69792-3D0F-4071-8C78-E1D5798E1F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6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log.aquilass.com/projects/ai-rescue-system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aquilass.com/projects/moj-skydio-integration/" TargetMode="External"/><Relationship Id="rId13" Type="http://schemas.openxmlformats.org/officeDocument/2006/relationships/image" Target="../media/image2.jpeg"/><Relationship Id="rId3" Type="http://schemas.openxmlformats.org/officeDocument/2006/relationships/image" Target="../media/image9.jpg"/><Relationship Id="rId7" Type="http://schemas.openxmlformats.org/officeDocument/2006/relationships/hyperlink" Target="https://blog.aquilass.com/projects/motc-offshore-inspection/" TargetMode="External"/><Relationship Id="rId12" Type="http://schemas.openxmlformats.org/officeDocument/2006/relationships/image" Target="../media/image11.jpg"/><Relationship Id="rId17" Type="http://schemas.openxmlformats.org/officeDocument/2006/relationships/image" Target="../media/image5.png"/><Relationship Id="rId2" Type="http://schemas.openxmlformats.org/officeDocument/2006/relationships/image" Target="../media/image8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.aquilass.com/projects/cga-tak-integration/" TargetMode="External"/><Relationship Id="rId11" Type="http://schemas.openxmlformats.org/officeDocument/2006/relationships/hyperlink" Target="https://www.dragonflyuas.com.tw/zh-TW/daas" TargetMode="External"/><Relationship Id="rId5" Type="http://schemas.openxmlformats.org/officeDocument/2006/relationships/hyperlink" Target="https://blog.aquilass.com/projects/tadte-osprey-tak/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blog.aquilass.com/posts/smart-mobility-edge-computing/" TargetMode="External"/><Relationship Id="rId4" Type="http://schemas.openxmlformats.org/officeDocument/2006/relationships/hyperlink" Target="https://blog.aquilass.com/projects/ai-rescue-system/" TargetMode="External"/><Relationship Id="rId9" Type="http://schemas.openxmlformats.org/officeDocument/2006/relationships/hyperlink" Target="https://blog.aquilass.com/projects/skydio-arcgis-fmv/" TargetMode="External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985B4-A42A-E6BF-CDE4-D498AEA77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B8CC880-6947-46C6-5B1B-49531797E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981441B-AA24-48F1-0DA6-573B735165AA}"/>
              </a:ext>
            </a:extLst>
          </p:cNvPr>
          <p:cNvSpPr/>
          <p:nvPr/>
        </p:nvSpPr>
        <p:spPr>
          <a:xfrm>
            <a:off x="1835141" y="2286900"/>
            <a:ext cx="8521717" cy="11536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信任：以技術實力為基石，改變世界為願景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8BFAF09-0B54-1E57-E73E-D9DAF9C83130}"/>
              </a:ext>
            </a:extLst>
          </p:cNvPr>
          <p:cNvSpPr txBox="1"/>
          <p:nvPr/>
        </p:nvSpPr>
        <p:spPr>
          <a:xfrm>
            <a:off x="1731209" y="3533525"/>
            <a:ext cx="902794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用專業與善意，讓技術為世界創造價值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	        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喻雋凱 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688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2">
            <a:extLst>
              <a:ext uri="{FF2B5EF4-FFF2-40B4-BE49-F238E27FC236}">
                <a16:creationId xmlns:a16="http://schemas.microsoft.com/office/drawing/2014/main" id="{896CD5B0-C98B-0395-42E7-B9D4387B309F}"/>
              </a:ext>
            </a:extLst>
          </p:cNvPr>
          <p:cNvSpPr txBox="1">
            <a:spLocks/>
          </p:cNvSpPr>
          <p:nvPr/>
        </p:nvSpPr>
        <p:spPr>
          <a:xfrm>
            <a:off x="254318" y="168226"/>
            <a:ext cx="6432231" cy="111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信任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能力與經驗</a:t>
            </a: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751DD629-ABE9-A608-4E9D-261DC28C470A}"/>
              </a:ext>
            </a:extLst>
          </p:cNvPr>
          <p:cNvSpPr txBox="1">
            <a:spLocks/>
          </p:cNvSpPr>
          <p:nvPr/>
        </p:nvSpPr>
        <p:spPr>
          <a:xfrm>
            <a:off x="254318" y="545463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專業技術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實際經驗</a:t>
            </a:r>
            <a:endParaRPr lang="zh-TW" altLang="en-US" sz="1600" b="1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44B4C86-23D3-5750-B520-F075BEF830A9}"/>
              </a:ext>
            </a:extLst>
          </p:cNvPr>
          <p:cNvSpPr txBox="1">
            <a:spLocks/>
          </p:cNvSpPr>
          <p:nvPr/>
        </p:nvSpPr>
        <p:spPr>
          <a:xfrm>
            <a:off x="4424368" y="1510717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專案經驗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3">
            <a:extLst>
              <a:ext uri="{FF2B5EF4-FFF2-40B4-BE49-F238E27FC236}">
                <a16:creationId xmlns:a16="http://schemas.microsoft.com/office/drawing/2014/main" id="{F256CB4A-76AB-7CCC-D3C0-AAF4E46977C0}"/>
              </a:ext>
            </a:extLst>
          </p:cNvPr>
          <p:cNvSpPr txBox="1">
            <a:spLocks/>
          </p:cNvSpPr>
          <p:nvPr/>
        </p:nvSpPr>
        <p:spPr>
          <a:xfrm>
            <a:off x="4502006" y="254539"/>
            <a:ext cx="7043425" cy="1114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整合軍方、消防署、警察署、海巡署、調查局、港務局等多項政府級無人機任務平台與系統專案，並與中華電信、翔棋科技、互動國際等系統整合廠商合作交付無人機整合解決方案。</a:t>
            </a:r>
          </a:p>
        </p:txBody>
      </p:sp>
      <p:sp>
        <p:nvSpPr>
          <p:cNvPr id="13" name="標題 3">
            <a:extLst>
              <a:ext uri="{FF2B5EF4-FFF2-40B4-BE49-F238E27FC236}">
                <a16:creationId xmlns:a16="http://schemas.microsoft.com/office/drawing/2014/main" id="{6DE001C7-780A-B0A5-536F-7EA34218E78C}"/>
              </a:ext>
            </a:extLst>
          </p:cNvPr>
          <p:cNvSpPr txBox="1">
            <a:spLocks/>
          </p:cNvSpPr>
          <p:nvPr/>
        </p:nvSpPr>
        <p:spPr>
          <a:xfrm>
            <a:off x="4424368" y="224298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專案概述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標題 3">
            <a:extLst>
              <a:ext uri="{FF2B5EF4-FFF2-40B4-BE49-F238E27FC236}">
                <a16:creationId xmlns:a16="http://schemas.microsoft.com/office/drawing/2014/main" id="{0E285762-253F-BFE3-E6ED-ED51BB5EA282}"/>
              </a:ext>
            </a:extLst>
          </p:cNvPr>
          <p:cNvSpPr txBox="1">
            <a:spLocks/>
          </p:cNvSpPr>
          <p:nvPr/>
        </p:nvSpPr>
        <p:spPr>
          <a:xfrm>
            <a:off x="4502006" y="4970515"/>
            <a:ext cx="7372350" cy="1502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法務部調查局無人機整合計劃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互動國際完成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ARCGIS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FMV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影像整合計劃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Skydio X2 / X10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&amp;SI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廠商技術驗證整合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DaaS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無人機服務雲端系統開發</a:t>
            </a:r>
          </a:p>
        </p:txBody>
      </p:sp>
      <p:pic>
        <p:nvPicPr>
          <p:cNvPr id="18" name="圖片 17" descr="一張含有 戶外, 樹狀, 服裝, 武器 的圖片&#10;&#10;AI 產生的內容可能不正確。">
            <a:extLst>
              <a:ext uri="{FF2B5EF4-FFF2-40B4-BE49-F238E27FC236}">
                <a16:creationId xmlns:a16="http://schemas.microsoft.com/office/drawing/2014/main" id="{FE08E60D-7053-13D1-98E6-7781288B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467" y="2314182"/>
            <a:ext cx="2022219" cy="1132077"/>
          </a:xfrm>
          <a:prstGeom prst="rect">
            <a:avLst/>
          </a:prstGeom>
        </p:spPr>
      </p:pic>
      <p:pic>
        <p:nvPicPr>
          <p:cNvPr id="1028" name="Picture 4" descr="補助儀式 - Windows 平板與無人機">
            <a:extLst>
              <a:ext uri="{FF2B5EF4-FFF2-40B4-BE49-F238E27FC236}">
                <a16:creationId xmlns:a16="http://schemas.microsoft.com/office/drawing/2014/main" id="{68A1AC49-E5B5-86E7-908A-2D414735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11" y="2241416"/>
            <a:ext cx="1714500" cy="11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B93A1A-313B-5E6D-E47A-10B92805DB3D}"/>
              </a:ext>
            </a:extLst>
          </p:cNvPr>
          <p:cNvSpPr txBox="1"/>
          <p:nvPr/>
        </p:nvSpPr>
        <p:spPr>
          <a:xfrm>
            <a:off x="4410717" y="1902862"/>
            <a:ext cx="4095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智慧搜救派遣系統建置中程計畫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0" name="Picture 6" descr="佳世達合作夥伴">
            <a:extLst>
              <a:ext uri="{FF2B5EF4-FFF2-40B4-BE49-F238E27FC236}">
                <a16:creationId xmlns:a16="http://schemas.microsoft.com/office/drawing/2014/main" id="{33B9961B-E5B3-B896-5F6B-440C8B87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76" y="4239351"/>
            <a:ext cx="1734334" cy="9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F8943AEF-CE29-62EE-E8B8-64F145101261}"/>
              </a:ext>
            </a:extLst>
          </p:cNvPr>
          <p:cNvSpPr txBox="1"/>
          <p:nvPr/>
        </p:nvSpPr>
        <p:spPr>
          <a:xfrm>
            <a:off x="8506467" y="1909404"/>
            <a:ext cx="3158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海巡署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X10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TAK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系統整合方案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73CB6CB-69D5-A896-DBE5-A8B04A83ED8E}"/>
              </a:ext>
            </a:extLst>
          </p:cNvPr>
          <p:cNvSpPr txBox="1"/>
          <p:nvPr/>
        </p:nvSpPr>
        <p:spPr>
          <a:xfrm>
            <a:off x="4410717" y="3663126"/>
            <a:ext cx="3083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Qisda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OSPREY 25E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MIL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軍用無人機整合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ABA6C5A-D520-A037-E7D8-E62E1DC46359}"/>
              </a:ext>
            </a:extLst>
          </p:cNvPr>
          <p:cNvSpPr txBox="1"/>
          <p:nvPr/>
        </p:nvSpPr>
        <p:spPr>
          <a:xfrm>
            <a:off x="8462017" y="3654576"/>
            <a:ext cx="3083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航港局船艦無人機整合計劃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 descr="一張含有 戶外, 人員, 服裝, 天空 的圖片&#10;&#10;AI 產生的內容可能不正確。">
            <a:extLst>
              <a:ext uri="{FF2B5EF4-FFF2-40B4-BE49-F238E27FC236}">
                <a16:creationId xmlns:a16="http://schemas.microsoft.com/office/drawing/2014/main" id="{98709A48-51E6-8266-1231-E638F94D6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169" y="4103688"/>
            <a:ext cx="1995106" cy="1108064"/>
          </a:xfrm>
          <a:prstGeom prst="rect">
            <a:avLst/>
          </a:prstGeom>
        </p:spPr>
      </p:pic>
      <p:pic>
        <p:nvPicPr>
          <p:cNvPr id="34" name="圖片 33" descr="一張含有 文字, 人員, 服裝, 人的臉孔 的圖片&#10;&#10;AI 產生的內容可能不正確。">
            <a:extLst>
              <a:ext uri="{FF2B5EF4-FFF2-40B4-BE49-F238E27FC236}">
                <a16:creationId xmlns:a16="http://schemas.microsoft.com/office/drawing/2014/main" id="{A5290ED8-DB3B-1D9E-636D-E7F4291FA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83" y="1058204"/>
            <a:ext cx="2361732" cy="261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2F7B4F8-9825-AD8A-DDAE-3BFD85CE1D62}"/>
              </a:ext>
            </a:extLst>
          </p:cNvPr>
          <p:cNvSpPr txBox="1"/>
          <p:nvPr/>
        </p:nvSpPr>
        <p:spPr>
          <a:xfrm>
            <a:off x="409934" y="3825102"/>
            <a:ext cx="262776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喻雋凱 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國立臺北大學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應用外語學系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雙主修經濟學系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標題 3">
            <a:extLst>
              <a:ext uri="{FF2B5EF4-FFF2-40B4-BE49-F238E27FC236}">
                <a16:creationId xmlns:a16="http://schemas.microsoft.com/office/drawing/2014/main" id="{647A566A-6E0B-AB9D-6AEE-E6CD09A7C023}"/>
              </a:ext>
            </a:extLst>
          </p:cNvPr>
          <p:cNvSpPr txBox="1">
            <a:spLocks/>
          </p:cNvSpPr>
          <p:nvPr/>
        </p:nvSpPr>
        <p:spPr>
          <a:xfrm>
            <a:off x="465683" y="4327875"/>
            <a:ext cx="3125983" cy="1767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三年軟體研發經驗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系統維護經驗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27001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資安證照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擅長設計技術架構、系統整合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具雲端平台 前後端開發經驗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1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20" grpId="0"/>
      <p:bldP spid="22" grpId="0"/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CAB4C-FE48-954F-B2F1-76FA06A5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2">
            <a:extLst>
              <a:ext uri="{FF2B5EF4-FFF2-40B4-BE49-F238E27FC236}">
                <a16:creationId xmlns:a16="http://schemas.microsoft.com/office/drawing/2014/main" id="{BD49B39D-324D-2076-22ED-0BE47077828A}"/>
              </a:ext>
            </a:extLst>
          </p:cNvPr>
          <p:cNvSpPr txBox="1">
            <a:spLocks/>
          </p:cNvSpPr>
          <p:nvPr/>
        </p:nvSpPr>
        <p:spPr>
          <a:xfrm>
            <a:off x="254318" y="168226"/>
            <a:ext cx="6432231" cy="111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信任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DCF8A89C-1FB9-6F8F-6D43-510D3EF00FA3}"/>
              </a:ext>
            </a:extLst>
          </p:cNvPr>
          <p:cNvSpPr txBox="1">
            <a:spLocks/>
          </p:cNvSpPr>
          <p:nvPr/>
        </p:nvSpPr>
        <p:spPr>
          <a:xfrm>
            <a:off x="254318" y="545463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智慧搜救派遣系統建置中程計畫</a:t>
            </a:r>
            <a:endParaRPr lang="zh-TW" altLang="en-US" sz="1600" b="1" dirty="0"/>
          </a:p>
        </p:txBody>
      </p:sp>
      <p:pic>
        <p:nvPicPr>
          <p:cNvPr id="2052" name="Picture 4" descr="我與平板與無人機">
            <a:extLst>
              <a:ext uri="{FF2B5EF4-FFF2-40B4-BE49-F238E27FC236}">
                <a16:creationId xmlns:a16="http://schemas.microsoft.com/office/drawing/2014/main" id="{A104A154-2EA2-08AA-8DC6-1727649A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8" y="1904827"/>
            <a:ext cx="3225421" cy="241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實際測試與部署驗證">
            <a:extLst>
              <a:ext uri="{FF2B5EF4-FFF2-40B4-BE49-F238E27FC236}">
                <a16:creationId xmlns:a16="http://schemas.microsoft.com/office/drawing/2014/main" id="{1EFF1D91-6046-1E72-D40B-D4677E1A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9185" y="2135225"/>
            <a:ext cx="2611027" cy="195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3">
            <a:extLst>
              <a:ext uri="{FF2B5EF4-FFF2-40B4-BE49-F238E27FC236}">
                <a16:creationId xmlns:a16="http://schemas.microsoft.com/office/drawing/2014/main" id="{13E16611-39FF-ED9B-13B3-4D2C629DA492}"/>
              </a:ext>
            </a:extLst>
          </p:cNvPr>
          <p:cNvSpPr txBox="1">
            <a:spLocks/>
          </p:cNvSpPr>
          <p:nvPr/>
        </p:nvSpPr>
        <p:spPr>
          <a:xfrm>
            <a:off x="480396" y="1010453"/>
            <a:ext cx="2758592" cy="622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專案前期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主導產品與第三方系統整合</a:t>
            </a:r>
            <a:endParaRPr lang="zh-TW" altLang="en-US" sz="1600" b="1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9D5F9B1-5109-1FAB-3629-3D0193EEB0FF}"/>
              </a:ext>
            </a:extLst>
          </p:cNvPr>
          <p:cNvSpPr txBox="1">
            <a:spLocks/>
          </p:cNvSpPr>
          <p:nvPr/>
        </p:nvSpPr>
        <p:spPr>
          <a:xfrm>
            <a:off x="4857262" y="966123"/>
            <a:ext cx="2758592" cy="6226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專案執行中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系統整合問題測試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故障排除</a:t>
            </a:r>
            <a:endParaRPr lang="zh-TW" altLang="en-US" sz="1600" b="1" dirty="0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2F3E2511-BB56-8201-193D-F05595C99A44}"/>
              </a:ext>
            </a:extLst>
          </p:cNvPr>
          <p:cNvSpPr txBox="1">
            <a:spLocks/>
          </p:cNvSpPr>
          <p:nvPr/>
        </p:nvSpPr>
        <p:spPr>
          <a:xfrm>
            <a:off x="8953012" y="1010453"/>
            <a:ext cx="2758592" cy="622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專案交付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系統正式部署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發表</a:t>
            </a:r>
            <a:endParaRPr lang="zh-TW" altLang="en-US" sz="16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BCB6469-002A-7464-3536-2BC4775EDB6E}"/>
              </a:ext>
            </a:extLst>
          </p:cNvPr>
          <p:cNvSpPr txBox="1"/>
          <p:nvPr/>
        </p:nvSpPr>
        <p:spPr>
          <a:xfrm>
            <a:off x="498596" y="4732246"/>
            <a:ext cx="33621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系統架構規劃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無人機影像</a:t>
            </a:r>
            <a:r>
              <a:rPr lang="en-US" altLang="zh-TW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資料整合</a:t>
            </a:r>
            <a:endParaRPr lang="en-US" altLang="zh-TW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軍規</a:t>
            </a: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平板端部署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與三商電腦團隊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逢甲大學</a:t>
            </a: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跨團隊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b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270794A-63C7-FAF0-CE9E-ED8FFF234467}"/>
              </a:ext>
            </a:extLst>
          </p:cNvPr>
          <p:cNvSpPr txBox="1"/>
          <p:nvPr/>
        </p:nvSpPr>
        <p:spPr>
          <a:xfrm>
            <a:off x="5277346" y="4433462"/>
            <a:ext cx="17747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altLang="zh-TW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任務現場整合測試</a:t>
            </a:r>
            <a:endParaRPr lang="en-US" altLang="zh-TW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40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客戶端確認功能</a:t>
            </a:r>
            <a:endParaRPr lang="en-US" altLang="zh-TW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8D68BB7-846E-D263-8BA6-276085F76AFA}"/>
              </a:ext>
            </a:extLst>
          </p:cNvPr>
          <p:cNvSpPr txBox="1"/>
          <p:nvPr/>
        </p:nvSpPr>
        <p:spPr>
          <a:xfrm>
            <a:off x="8644882" y="4363041"/>
            <a:ext cx="3066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altLang="zh-TW" sz="140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複雜地形無人機結合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影像辨識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提升搜救效率</a:t>
            </a:r>
            <a:b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6" name="Picture 8" descr="指揮中心平板與遙控器串流與 AI 辨識">
            <a:extLst>
              <a:ext uri="{FF2B5EF4-FFF2-40B4-BE49-F238E27FC236}">
                <a16:creationId xmlns:a16="http://schemas.microsoft.com/office/drawing/2014/main" id="{9A744056-ACBA-CF2A-DD62-21CD5474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60" y="1904827"/>
            <a:ext cx="3944331" cy="22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標題 3">
            <a:extLst>
              <a:ext uri="{FF2B5EF4-FFF2-40B4-BE49-F238E27FC236}">
                <a16:creationId xmlns:a16="http://schemas.microsoft.com/office/drawing/2014/main" id="{BDC274DD-742E-6F72-E94D-B9B2B6DC0502}"/>
              </a:ext>
            </a:extLst>
          </p:cNvPr>
          <p:cNvSpPr txBox="1">
            <a:spLocks/>
          </p:cNvSpPr>
          <p:nvPr/>
        </p:nvSpPr>
        <p:spPr>
          <a:xfrm>
            <a:off x="10473972" y="6498000"/>
            <a:ext cx="1767398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專案詳細介紹連結</a:t>
            </a:r>
            <a:endParaRPr lang="zh-TW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549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27687-50A1-15AC-6628-3EAAA6FB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2">
            <a:extLst>
              <a:ext uri="{FF2B5EF4-FFF2-40B4-BE49-F238E27FC236}">
                <a16:creationId xmlns:a16="http://schemas.microsoft.com/office/drawing/2014/main" id="{EB45C16C-3B98-DE70-4726-03B859081735}"/>
              </a:ext>
            </a:extLst>
          </p:cNvPr>
          <p:cNvSpPr txBox="1">
            <a:spLocks/>
          </p:cNvSpPr>
          <p:nvPr/>
        </p:nvSpPr>
        <p:spPr>
          <a:xfrm>
            <a:off x="254318" y="168226"/>
            <a:ext cx="6432231" cy="1114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信任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善意</a:t>
            </a: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F4D1BC27-C64E-139E-9205-20C33562EA0F}"/>
              </a:ext>
            </a:extLst>
          </p:cNvPr>
          <p:cNvSpPr txBox="1">
            <a:spLocks/>
          </p:cNvSpPr>
          <p:nvPr/>
        </p:nvSpPr>
        <p:spPr>
          <a:xfrm>
            <a:off x="299394" y="545463"/>
            <a:ext cx="5841682" cy="359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善意為初心，技術為後盾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打造讓第一線人員更安全的技術架構</a:t>
            </a:r>
            <a:endParaRPr lang="zh-TW" altLang="en-US" sz="1600" b="1" dirty="0"/>
          </a:p>
        </p:txBody>
      </p:sp>
      <p:pic>
        <p:nvPicPr>
          <p:cNvPr id="3" name="圖片 2" descr="一張含有 服裝, 人員, 消防隊員, 戶外 的圖片&#10;&#10;AI 產生的內容可能不正確。">
            <a:extLst>
              <a:ext uri="{FF2B5EF4-FFF2-40B4-BE49-F238E27FC236}">
                <a16:creationId xmlns:a16="http://schemas.microsoft.com/office/drawing/2014/main" id="{DE354DBE-4071-859B-834D-8539ED976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08" y="1660574"/>
            <a:ext cx="3787254" cy="5029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38BC3D6-4110-541E-FBB0-E159F5C32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81" y="1053118"/>
            <a:ext cx="4148507" cy="45788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6E355D6-765D-F0B4-E536-9A819451C308}"/>
              </a:ext>
            </a:extLst>
          </p:cNvPr>
          <p:cNvSpPr txBox="1"/>
          <p:nvPr/>
        </p:nvSpPr>
        <p:spPr>
          <a:xfrm>
            <a:off x="6235700" y="2827635"/>
            <a:ext cx="5581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「過去四年在公共領域將尖端科技帶入第一線的實戰經驗，堅定了我的初衷，驅使我尋求將這股改善前線力量的影響力推向世界的機會。」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777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1402-6673-BD4E-9E4A-B00DEF8F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指揮中心平板與遙控器串流與 AI 辨識">
            <a:extLst>
              <a:ext uri="{FF2B5EF4-FFF2-40B4-BE49-F238E27FC236}">
                <a16:creationId xmlns:a16="http://schemas.microsoft.com/office/drawing/2014/main" id="{655FE914-0652-6268-7E1B-7AA8ADA8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65" y="4534474"/>
            <a:ext cx="2073736" cy="11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42106954-EBDD-5567-0173-6418F52B084B}"/>
              </a:ext>
            </a:extLst>
          </p:cNvPr>
          <p:cNvSpPr txBox="1">
            <a:spLocks/>
          </p:cNvSpPr>
          <p:nvPr/>
        </p:nvSpPr>
        <p:spPr>
          <a:xfrm>
            <a:off x="254318" y="168226"/>
            <a:ext cx="8629332" cy="4413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為什麼我適合 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Solution Architecture ?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B72A618D-7466-A25F-B469-DB9CEC50D097}"/>
              </a:ext>
            </a:extLst>
          </p:cNvPr>
          <p:cNvSpPr txBox="1">
            <a:spLocks/>
          </p:cNvSpPr>
          <p:nvPr/>
        </p:nvSpPr>
        <p:spPr>
          <a:xfrm>
            <a:off x="254318" y="558163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信任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善意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=&gt;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值得被客戶、同事信任的夥伴</a:t>
            </a:r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25F7EF03-FCE7-68D1-CAAB-A9A947619706}"/>
              </a:ext>
            </a:extLst>
          </p:cNvPr>
          <p:cNvSpPr txBox="1">
            <a:spLocks/>
          </p:cNvSpPr>
          <p:nvPr/>
        </p:nvSpPr>
        <p:spPr>
          <a:xfrm>
            <a:off x="989043" y="1813186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專業技術</a:t>
            </a:r>
            <a:endParaRPr lang="zh-TW" altLang="en-US" sz="2400" b="1" dirty="0"/>
          </a:p>
        </p:txBody>
      </p:sp>
      <p:sp>
        <p:nvSpPr>
          <p:cNvPr id="3" name="標題 3">
            <a:extLst>
              <a:ext uri="{FF2B5EF4-FFF2-40B4-BE49-F238E27FC236}">
                <a16:creationId xmlns:a16="http://schemas.microsoft.com/office/drawing/2014/main" id="{D340883C-04C5-2963-4DDA-5DDFC3804BBC}"/>
              </a:ext>
            </a:extLst>
          </p:cNvPr>
          <p:cNvSpPr txBox="1">
            <a:spLocks/>
          </p:cNvSpPr>
          <p:nvPr/>
        </p:nvSpPr>
        <p:spPr>
          <a:xfrm>
            <a:off x="5482231" y="1076770"/>
            <a:ext cx="1811379" cy="736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實際經驗</a:t>
            </a:r>
            <a:endParaRPr lang="zh-TW" altLang="en-US" sz="2800" b="1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A3AC314B-A955-ECA4-CBE3-374554E60821}"/>
              </a:ext>
            </a:extLst>
          </p:cNvPr>
          <p:cNvSpPr txBox="1">
            <a:spLocks/>
          </p:cNvSpPr>
          <p:nvPr/>
        </p:nvSpPr>
        <p:spPr>
          <a:xfrm>
            <a:off x="10032461" y="1943112"/>
            <a:ext cx="5040000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善意初衷</a:t>
            </a:r>
            <a:endParaRPr lang="zh-TW" altLang="en-US" sz="2400" b="1" dirty="0"/>
          </a:p>
        </p:txBody>
      </p:sp>
      <p:pic>
        <p:nvPicPr>
          <p:cNvPr id="5" name="圖片 4" descr="一張含有 服裝, 人員, 消防隊員, 戶外 的圖片&#10;&#10;AI 產生的內容可能不正確。">
            <a:extLst>
              <a:ext uri="{FF2B5EF4-FFF2-40B4-BE49-F238E27FC236}">
                <a16:creationId xmlns:a16="http://schemas.microsoft.com/office/drawing/2014/main" id="{66FA652B-F1F9-B9C2-634F-8319E203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82" y="2378381"/>
            <a:ext cx="1585773" cy="2105792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17597017-DE78-D2BD-FBDB-B0A8DAA1F5FC}"/>
              </a:ext>
            </a:extLst>
          </p:cNvPr>
          <p:cNvSpPr txBox="1">
            <a:spLocks/>
          </p:cNvSpPr>
          <p:nvPr/>
        </p:nvSpPr>
        <p:spPr>
          <a:xfrm>
            <a:off x="3874753" y="1535432"/>
            <a:ext cx="5604528" cy="2531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AI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智慧搜救派遣系統建置中程計畫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VTOL OSPREY 25E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MIL X </a:t>
            </a:r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Qisda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  軍用無人機整合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海巡署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X10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X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TAK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 系統整合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航港局船艦無人機整合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法務部調查局無人機整合計劃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互動國際完成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ARCGIS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平台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FMV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/>
              </a:rPr>
              <a:t>影像整合計劃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Skydio X2 / X10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介接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&amp;SI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0"/>
              </a:rPr>
              <a:t>廠商技術驗證整合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1"/>
              </a:rPr>
              <a:t>DaaS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11"/>
              </a:rPr>
              <a:t>無人機服務雲端系統開發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FA5B0573-F439-FE3C-5AF4-058051286206}"/>
              </a:ext>
            </a:extLst>
          </p:cNvPr>
          <p:cNvSpPr txBox="1">
            <a:spLocks/>
          </p:cNvSpPr>
          <p:nvPr/>
        </p:nvSpPr>
        <p:spPr>
          <a:xfrm>
            <a:off x="254318" y="1879912"/>
            <a:ext cx="3125983" cy="1767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三年軟體研發經驗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系統維護經驗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27001 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資安證照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擅長設計技術架構、系統整合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具雲端平台 前後端開發經驗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95A5B0E4-D6E2-1357-68C3-532FAA36E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9" y="3429000"/>
            <a:ext cx="1939035" cy="1382282"/>
          </a:xfrm>
          <a:prstGeom prst="rect">
            <a:avLst/>
          </a:prstGeom>
        </p:spPr>
      </p:pic>
      <p:pic>
        <p:nvPicPr>
          <p:cNvPr id="13" name="Picture 4" descr="補助儀式 - Windows 平板與無人機">
            <a:extLst>
              <a:ext uri="{FF2B5EF4-FFF2-40B4-BE49-F238E27FC236}">
                <a16:creationId xmlns:a16="http://schemas.microsoft.com/office/drawing/2014/main" id="{DC67CC09-F38B-CFFB-8DFA-87CB1868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31" y="4705299"/>
            <a:ext cx="1714500" cy="11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 descr="一張含有 戶外, 樹狀, 服裝, 武器 的圖片&#10;&#10;AI 產生的內容可能不正確。">
            <a:extLst>
              <a:ext uri="{FF2B5EF4-FFF2-40B4-BE49-F238E27FC236}">
                <a16:creationId xmlns:a16="http://schemas.microsoft.com/office/drawing/2014/main" id="{0201E021-E1FA-C9D6-AE83-4869D454CF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7990" y="4431115"/>
            <a:ext cx="2022219" cy="1132077"/>
          </a:xfrm>
          <a:prstGeom prst="rect">
            <a:avLst/>
          </a:prstGeom>
        </p:spPr>
      </p:pic>
      <p:pic>
        <p:nvPicPr>
          <p:cNvPr id="15" name="Picture 6" descr="佳世達合作夥伴">
            <a:extLst>
              <a:ext uri="{FF2B5EF4-FFF2-40B4-BE49-F238E27FC236}">
                <a16:creationId xmlns:a16="http://schemas.microsoft.com/office/drawing/2014/main" id="{6E3CAA0D-1EB3-B8F8-9268-BCDF04AD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53" y="5515090"/>
            <a:ext cx="1734334" cy="9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 descr="一張含有 戶外, 人員, 服裝, 天空 的圖片&#10;&#10;AI 產生的內容可能不正確。">
            <a:extLst>
              <a:ext uri="{FF2B5EF4-FFF2-40B4-BE49-F238E27FC236}">
                <a16:creationId xmlns:a16="http://schemas.microsoft.com/office/drawing/2014/main" id="{9CE82053-92BB-3E21-6DEB-D7EC2E5492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9288" y="5322568"/>
            <a:ext cx="1995106" cy="1108064"/>
          </a:xfrm>
          <a:prstGeom prst="rect">
            <a:avLst/>
          </a:prstGeom>
        </p:spPr>
      </p:pic>
      <p:pic>
        <p:nvPicPr>
          <p:cNvPr id="12" name="圖片 11" descr="一張含有 文字, 人員, 服裝, 人的臉孔 的圖片&#10;&#10;AI 產生的內容可能不正確。">
            <a:extLst>
              <a:ext uri="{FF2B5EF4-FFF2-40B4-BE49-F238E27FC236}">
                <a16:creationId xmlns:a16="http://schemas.microsoft.com/office/drawing/2014/main" id="{88A7A3E5-83F0-C28F-6DF6-CD1007AF75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1329" y="3768386"/>
            <a:ext cx="1623993" cy="179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9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480</Words>
  <Application>Microsoft Office PowerPoint</Application>
  <PresentationFormat>寬螢幕</PresentationFormat>
  <Paragraphs>68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微軟正黑體</vt:lpstr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hl675</dc:creator>
  <cp:lastModifiedBy>hl675</cp:lastModifiedBy>
  <cp:revision>4</cp:revision>
  <dcterms:created xsi:type="dcterms:W3CDTF">2025-12-14T09:13:33Z</dcterms:created>
  <dcterms:modified xsi:type="dcterms:W3CDTF">2025-12-14T15:09:06Z</dcterms:modified>
</cp:coreProperties>
</file>